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2"/>
  </p:notesMasterIdLst>
  <p:sldIdLst>
    <p:sldId id="256" r:id="rId2"/>
    <p:sldId id="282" r:id="rId3"/>
    <p:sldId id="284" r:id="rId4"/>
    <p:sldId id="257" r:id="rId5"/>
    <p:sldId id="258" r:id="rId6"/>
    <p:sldId id="259" r:id="rId7"/>
    <p:sldId id="263" r:id="rId8"/>
    <p:sldId id="264" r:id="rId9"/>
    <p:sldId id="261" r:id="rId10"/>
    <p:sldId id="285" r:id="rId11"/>
    <p:sldId id="274" r:id="rId12"/>
    <p:sldId id="276" r:id="rId13"/>
    <p:sldId id="277" r:id="rId14"/>
    <p:sldId id="286" r:id="rId15"/>
    <p:sldId id="262" r:id="rId16"/>
    <p:sldId id="260" r:id="rId17"/>
    <p:sldId id="266" r:id="rId18"/>
    <p:sldId id="267" r:id="rId19"/>
    <p:sldId id="269" r:id="rId20"/>
    <p:sldId id="268" r:id="rId21"/>
    <p:sldId id="270" r:id="rId22"/>
    <p:sldId id="272" r:id="rId23"/>
    <p:sldId id="287" r:id="rId24"/>
    <p:sldId id="281" r:id="rId25"/>
    <p:sldId id="283" r:id="rId26"/>
    <p:sldId id="288" r:id="rId27"/>
    <p:sldId id="278" r:id="rId28"/>
    <p:sldId id="279" r:id="rId29"/>
    <p:sldId id="280" r:id="rId30"/>
    <p:sldId id="265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30FD83FE-DD4F-41E3-99BA-977709F7E92F}">
          <p14:sldIdLst>
            <p14:sldId id="256"/>
            <p14:sldId id="282"/>
            <p14:sldId id="284"/>
            <p14:sldId id="257"/>
            <p14:sldId id="258"/>
            <p14:sldId id="259"/>
            <p14:sldId id="263"/>
            <p14:sldId id="264"/>
            <p14:sldId id="261"/>
            <p14:sldId id="285"/>
            <p14:sldId id="274"/>
            <p14:sldId id="276"/>
            <p14:sldId id="277"/>
            <p14:sldId id="286"/>
            <p14:sldId id="262"/>
            <p14:sldId id="260"/>
            <p14:sldId id="266"/>
            <p14:sldId id="267"/>
            <p14:sldId id="269"/>
            <p14:sldId id="268"/>
            <p14:sldId id="270"/>
            <p14:sldId id="272"/>
            <p14:sldId id="287"/>
            <p14:sldId id="281"/>
            <p14:sldId id="283"/>
            <p14:sldId id="288"/>
            <p14:sldId id="278"/>
            <p14:sldId id="279"/>
            <p14:sldId id="280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1919"/>
    <a:srgbClr val="751515"/>
    <a:srgbClr val="951A1B"/>
    <a:srgbClr val="86535C"/>
    <a:srgbClr val="8447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65350" autoAdjust="0"/>
  </p:normalViewPr>
  <p:slideViewPr>
    <p:cSldViewPr snapToGrid="0">
      <p:cViewPr varScale="1">
        <p:scale>
          <a:sx n="75" d="100"/>
          <a:sy n="75" d="100"/>
        </p:scale>
        <p:origin x="11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4" d="100"/>
          <a:sy n="124" d="100"/>
        </p:scale>
        <p:origin x="495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3F9B10-F744-47E1-871E-98B3AC9B3E4F}" type="datetimeFigureOut">
              <a:rPr lang="fr-FR" smtClean="0"/>
              <a:t>04/04/2023</a:t>
            </a:fld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E71219-A99D-471B-86CD-CA487E081E23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Espace réservé de l'image des diapositives 7">
            <a:extLst>
              <a:ext uri="{FF2B5EF4-FFF2-40B4-BE49-F238E27FC236}">
                <a16:creationId xmlns:a16="http://schemas.microsoft.com/office/drawing/2014/main" id="{1EE99F21-CC01-5859-DC52-055D6D5FAD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076719D7-6FD1-4985-AF55-4CC5ADC1D92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4572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fr-FR" sz="1200" dirty="0">
                <a:solidFill>
                  <a:schemeClr val="bg1"/>
                </a:solidFill>
              </a:rPr>
              <a:t>Le visiteur doit pouvoir :</a:t>
            </a:r>
          </a:p>
          <a:p>
            <a:r>
              <a:rPr lang="fr-FR" sz="1200" dirty="0">
                <a:solidFill>
                  <a:schemeClr val="bg1"/>
                </a:solidFill>
              </a:rPr>
              <a:t>-     Naviguer entre les pages du site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Déposer un avis sur le dernier tableau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Agrandir le dernier tableau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Se rendre sur Facebook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Effectuer une demande de contact dans un formulaire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Visualiser les différents tableaux dans la galerie</a:t>
            </a:r>
          </a:p>
          <a:p>
            <a:endParaRPr lang="fr-FR" sz="1200" dirty="0">
              <a:solidFill>
                <a:schemeClr val="bg1"/>
              </a:solidFill>
            </a:endParaRPr>
          </a:p>
          <a:p>
            <a:r>
              <a:rPr lang="fr-FR" sz="1200" dirty="0">
                <a:solidFill>
                  <a:schemeClr val="bg1"/>
                </a:solidFill>
              </a:rPr>
              <a:t>L’acteur connexion :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Se connecte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Se déconnecte</a:t>
            </a:r>
          </a:p>
          <a:p>
            <a:endParaRPr lang="fr-FR" sz="1200" dirty="0">
              <a:solidFill>
                <a:schemeClr val="bg1"/>
              </a:solidFill>
            </a:endParaRPr>
          </a:p>
          <a:p>
            <a:r>
              <a:rPr lang="fr-FR" sz="1200" dirty="0">
                <a:solidFill>
                  <a:schemeClr val="bg1"/>
                </a:solidFill>
              </a:rPr>
              <a:t>L’administrateur quant a lui doit pouvoir :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Récupère les droits de l’acteur connexion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Ajouter, supprimer des titres et les tableaux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Supprimer les avis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Changer le dernier tableau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Recevoir les demandes de contact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71219-A99D-471B-86CD-CA487E081E23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2470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solidFill>
                  <a:schemeClr val="bg1"/>
                </a:solidFill>
              </a:rPr>
              <a:t>Point de départ Le SI, permet a l’administrateur de cliquer sur un bouton supprimer un tableau, le SI va envoyer une requête select a la base de données qui renverra la liste des tableaux ou un message de défaut; l’administrateur pourra alors sélectionner le tableau a supprimer ; le SI demandera une confirmation de suppression; si non retour a la liste des tableaux, si oui envoie d’une requête </a:t>
            </a:r>
            <a:r>
              <a:rPr lang="fr-FR" sz="1200" dirty="0" err="1">
                <a:solidFill>
                  <a:schemeClr val="bg1"/>
                </a:solidFill>
              </a:rPr>
              <a:t>delete</a:t>
            </a:r>
            <a:r>
              <a:rPr lang="fr-FR" sz="1200" dirty="0">
                <a:solidFill>
                  <a:schemeClr val="bg1"/>
                </a:solidFill>
              </a:rPr>
              <a:t> a la base de données qui renverra soit un message d’erreur si il y a un problème ou un message de confirmation si la suppression a bien été faites. Point de sortie.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71219-A99D-471B-86CD-CA487E081E23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2207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solidFill>
                  <a:schemeClr val="bg1"/>
                </a:solidFill>
              </a:rPr>
              <a:t>Point de départ l’administrateur choisit de supprimer un tableau, le système lui renvoi la liste des tableaux récupéré dans la base de données. L’administrateur choisit le tableau a supprimer, le système lui demande une confirmation; après confirmation le tableau est supprimer de la base de données et une confirmation est retournée à l’administrateur. Point final.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71219-A99D-471B-86CD-CA487E081E23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63342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E71219-A99D-471B-86CD-CA487E081E23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57230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pour la structure des pages</a:t>
            </a:r>
          </a:p>
          <a:p>
            <a:r>
              <a:rPr lang="fr-FR" dirty="0" smtClean="0">
                <a:solidFill>
                  <a:schemeClr val="bg1"/>
                </a:solidFill>
              </a:rPr>
              <a:t>pour le placement et la mise en forme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>
                <a:solidFill>
                  <a:schemeClr val="bg1"/>
                </a:solidFill>
              </a:rPr>
              <a:t>Javascript</a:t>
            </a:r>
            <a:r>
              <a:rPr lang="fr-FR" dirty="0" smtClean="0">
                <a:solidFill>
                  <a:schemeClr val="bg1"/>
                </a:solidFill>
              </a:rPr>
              <a:t> pour le rendu dynamique</a:t>
            </a:r>
          </a:p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E71219-A99D-471B-86CD-CA487E081E23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250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B0F33-6398-43E2-B783-514E6293E97E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AED2E-2550-4305-AD46-9177EE377B20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632E5-0FE5-4CA5-98B3-93A5B703C776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3236B-D1A4-4B38-953C-CBE44AAFB604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2EEA3-159D-4F8A-9B05-5065548C93FE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94DB-34B3-434A-9A89-27994F5036D6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AD7A5-28E1-4605-A305-D41C33CC9287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7EDF1-E9A2-491C-8826-19CBCA408BE7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92E7E-E44A-4B25-9BC1-A150740391BE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9BD18-2FFD-4FD8-AC2D-AB11B750B8BB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B211B-C5F7-4692-9103-D612D8C54866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DAFCD-D21F-45E6-8176-EA21AE5EA4A9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8A836-37FA-43B4-8622-D2D43F13CF23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44C70-21C1-4E34-A740-6CA8CED8D3F7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B3C2B-4C1D-416C-BC4D-A42C653629FD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A71F5-3ED0-4982-B390-04A96C5F3C52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8777-FBF0-4ACB-90E3-60548ABBEE49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AE768BA4-DD45-41F2-A6B6-61791039AE84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https://jcocheril.wixsite.com/jacquescocheri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1B9329-42EB-99A2-DDFA-E4AD68EA94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2907" y="1491909"/>
            <a:ext cx="4214359" cy="1092530"/>
          </a:xfrm>
        </p:spPr>
        <p:txBody>
          <a:bodyPr/>
          <a:lstStyle/>
          <a:p>
            <a:r>
              <a:rPr lang="fr-FR" dirty="0">
                <a:solidFill>
                  <a:schemeClr val="accent6">
                    <a:lumMod val="50000"/>
                  </a:schemeClr>
                </a:solidFill>
                <a:latin typeface="Brushed" panose="00000400000000000000" pitchFamily="2" charset="0"/>
              </a:rPr>
              <a:t>L’artiste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1DB388B-3652-B48F-068F-E31B48CAAD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2907" y="2745850"/>
            <a:ext cx="4214359" cy="496564"/>
          </a:xfrm>
        </p:spPr>
        <p:txBody>
          <a:bodyPr/>
          <a:lstStyle/>
          <a:p>
            <a:r>
              <a:rPr lang="fr-FR" dirty="0"/>
              <a:t>Site internet pour Mr souliers.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C571731-E9A2-1906-5DA6-977DDCF9EBD4}"/>
              </a:ext>
            </a:extLst>
          </p:cNvPr>
          <p:cNvSpPr txBox="1"/>
          <p:nvPr/>
        </p:nvSpPr>
        <p:spPr>
          <a:xfrm>
            <a:off x="522514" y="5961413"/>
            <a:ext cx="30578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Par</a:t>
            </a:r>
          </a:p>
          <a:p>
            <a:r>
              <a:rPr lang="fr-FR" dirty="0"/>
              <a:t>Pierrot Gilles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C25DDF7-4CE6-3ECD-4DFE-E7358BEA4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7794" y="3324744"/>
            <a:ext cx="3647913" cy="3611580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759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31F6498-CC9B-E539-F93C-2B9FADDFB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AD0C4BB-3E50-38BA-0BC7-FCBBF486C08E}"/>
              </a:ext>
            </a:extLst>
          </p:cNvPr>
          <p:cNvSpPr txBox="1"/>
          <p:nvPr/>
        </p:nvSpPr>
        <p:spPr>
          <a:xfrm>
            <a:off x="565778" y="1270660"/>
            <a:ext cx="977863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</a:rPr>
              <a:t>2. Spécifications fonctionnelles :</a:t>
            </a:r>
          </a:p>
          <a:p>
            <a:r>
              <a:rPr lang="fr-FR" sz="1800" dirty="0">
                <a:solidFill>
                  <a:schemeClr val="bg1"/>
                </a:solidFill>
              </a:rPr>
              <a:t>	a. Use case</a:t>
            </a:r>
            <a:r>
              <a:rPr lang="fr-FR" sz="1800" dirty="0" smtClean="0">
                <a:solidFill>
                  <a:schemeClr val="bg1"/>
                </a:solidFill>
              </a:rPr>
              <a:t>……………………………………………………………………………………</a:t>
            </a:r>
            <a:r>
              <a:rPr lang="fr-FR" dirty="0">
                <a:solidFill>
                  <a:schemeClr val="bg1"/>
                </a:solidFill>
              </a:rPr>
              <a:t>8</a:t>
            </a:r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	b. Diagramme d’activité</a:t>
            </a:r>
            <a:r>
              <a:rPr lang="fr-FR" sz="1800" dirty="0" smtClean="0">
                <a:solidFill>
                  <a:schemeClr val="bg1"/>
                </a:solidFill>
              </a:rPr>
              <a:t>…………………………………………………………………..</a:t>
            </a:r>
            <a:r>
              <a:rPr lang="fr-FR" dirty="0">
                <a:solidFill>
                  <a:schemeClr val="bg1"/>
                </a:solidFill>
              </a:rPr>
              <a:t>9</a:t>
            </a:r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	c. Diagramme de séquence</a:t>
            </a:r>
            <a:r>
              <a:rPr lang="fr-FR" sz="1800" dirty="0" smtClean="0">
                <a:solidFill>
                  <a:schemeClr val="bg1"/>
                </a:solidFill>
              </a:rPr>
              <a:t>……………………………………………………………..</a:t>
            </a:r>
            <a:r>
              <a:rPr lang="fr-FR" dirty="0" smtClean="0">
                <a:solidFill>
                  <a:schemeClr val="bg1"/>
                </a:solidFill>
              </a:rPr>
              <a:t>10</a:t>
            </a:r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	e. Maquettage</a:t>
            </a:r>
            <a:r>
              <a:rPr lang="fr-FR" sz="1800" dirty="0" smtClean="0">
                <a:solidFill>
                  <a:schemeClr val="bg1"/>
                </a:solidFill>
              </a:rPr>
              <a:t>……………………………………………………………………...………</a:t>
            </a:r>
            <a:r>
              <a:rPr lang="fr-FR" dirty="0" smtClean="0">
                <a:solidFill>
                  <a:schemeClr val="bg1"/>
                </a:solidFill>
              </a:rPr>
              <a:t>11</a:t>
            </a:r>
            <a:endParaRPr lang="fr-FR" sz="1800" dirty="0">
              <a:solidFill>
                <a:schemeClr val="bg1"/>
              </a:solidFill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62242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59101B24-B94B-C392-C424-D95FDA322356}"/>
              </a:ext>
            </a:extLst>
          </p:cNvPr>
          <p:cNvSpPr txBox="1"/>
          <p:nvPr/>
        </p:nvSpPr>
        <p:spPr>
          <a:xfrm>
            <a:off x="748145" y="154379"/>
            <a:ext cx="4399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 err="1">
                <a:solidFill>
                  <a:srgbClr val="8F1919"/>
                </a:solidFill>
              </a:rPr>
              <a:t>Usecase</a:t>
            </a:r>
            <a:r>
              <a:rPr lang="fr-FR" b="1" u="sng" dirty="0">
                <a:solidFill>
                  <a:srgbClr val="8F1919"/>
                </a:solidFill>
              </a:rPr>
              <a:t>:</a:t>
            </a:r>
            <a:r>
              <a:rPr lang="fr-FR" b="1" dirty="0">
                <a:solidFill>
                  <a:srgbClr val="8F1919"/>
                </a:solidFill>
              </a:rPr>
              <a:t>  </a:t>
            </a:r>
            <a:r>
              <a:rPr lang="fr-FR" dirty="0">
                <a:solidFill>
                  <a:schemeClr val="bg1"/>
                </a:solidFill>
              </a:rPr>
              <a:t>définie les interactions entre les acteurs et le système</a:t>
            </a:r>
            <a:endParaRPr lang="fr-FR" b="1" u="sng" dirty="0">
              <a:solidFill>
                <a:srgbClr val="8F1919"/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E857B4E-8153-4529-C16D-2C07F4B75BA2}"/>
              </a:ext>
            </a:extLst>
          </p:cNvPr>
          <p:cNvSpPr txBox="1"/>
          <p:nvPr/>
        </p:nvSpPr>
        <p:spPr>
          <a:xfrm>
            <a:off x="6852062" y="1033153"/>
            <a:ext cx="47145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chemeClr val="bg1"/>
                </a:solidFill>
              </a:rPr>
              <a:t>3 acteurs: Le visiteur, l’acteur connexion et l’administrateur.</a:t>
            </a:r>
          </a:p>
          <a:p>
            <a:endParaRPr lang="fr-FR" sz="1400" dirty="0">
              <a:solidFill>
                <a:schemeClr val="bg1"/>
              </a:solidFill>
            </a:endParaRPr>
          </a:p>
          <a:p>
            <a:endParaRPr lang="fr-FR" sz="1400" dirty="0">
              <a:solidFill>
                <a:schemeClr val="bg1"/>
              </a:solidFill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8</a:t>
            </a:r>
            <a:endParaRPr lang="en-US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16" y="1033153"/>
            <a:ext cx="6155838" cy="4401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800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DE0F499C-C88C-B39D-0BFE-0E2242BD7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9461" y="901335"/>
            <a:ext cx="7367676" cy="5545478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CD1B6325-899A-1D68-CB50-28E3B86F818A}"/>
              </a:ext>
            </a:extLst>
          </p:cNvPr>
          <p:cNvSpPr txBox="1"/>
          <p:nvPr/>
        </p:nvSpPr>
        <p:spPr>
          <a:xfrm>
            <a:off x="1407226" y="97710"/>
            <a:ext cx="57714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Diagramme d’activité:</a:t>
            </a:r>
            <a:r>
              <a:rPr lang="fr-FR" dirty="0">
                <a:solidFill>
                  <a:srgbClr val="8F1919"/>
                </a:solidFill>
              </a:rPr>
              <a:t>  </a:t>
            </a:r>
            <a:r>
              <a:rPr lang="fr-FR" dirty="0">
                <a:solidFill>
                  <a:schemeClr val="bg1"/>
                </a:solidFill>
              </a:rPr>
              <a:t> Illustration des activités exécutées par le SI ici </a:t>
            </a:r>
            <a:r>
              <a:rPr lang="fr-F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suppression d’un tableau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864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C2EF05CA-A740-E3DF-C713-D11FCF089B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6622" y="1513790"/>
            <a:ext cx="6446737" cy="459831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5C3D46B9-E4B2-B08C-05F6-3D8B67EAE695}"/>
              </a:ext>
            </a:extLst>
          </p:cNvPr>
          <p:cNvSpPr txBox="1"/>
          <p:nvPr/>
        </p:nvSpPr>
        <p:spPr>
          <a:xfrm>
            <a:off x="1145969" y="219694"/>
            <a:ext cx="76970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Diagramme de séquence:</a:t>
            </a:r>
            <a:r>
              <a:rPr lang="fr-FR" dirty="0">
                <a:solidFill>
                  <a:srgbClr val="8F1919"/>
                </a:solidFill>
              </a:rPr>
              <a:t> </a:t>
            </a:r>
            <a:r>
              <a:rPr lang="fr-FR" dirty="0">
                <a:solidFill>
                  <a:schemeClr val="bg1"/>
                </a:solidFill>
              </a:rPr>
              <a:t>Décrire comment le système interagit avec les acteurs et les éléments entre eux dans une dimension de temps.</a:t>
            </a:r>
            <a:endParaRPr lang="fr-FR" b="1" u="sng" dirty="0">
              <a:solidFill>
                <a:srgbClr val="8F1919"/>
              </a:solidFill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5846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E7BD7B4-5738-E3CD-2CD9-C2DE17027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2441E65-13E0-DAFD-5F1F-4C6E895004DE}"/>
              </a:ext>
            </a:extLst>
          </p:cNvPr>
          <p:cNvSpPr txBox="1"/>
          <p:nvPr/>
        </p:nvSpPr>
        <p:spPr>
          <a:xfrm>
            <a:off x="789709" y="1276597"/>
            <a:ext cx="976100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</a:rPr>
              <a:t> Maquettage :</a:t>
            </a:r>
          </a:p>
          <a:p>
            <a:r>
              <a:rPr lang="fr-FR" sz="1800" dirty="0">
                <a:solidFill>
                  <a:schemeClr val="bg1"/>
                </a:solidFill>
              </a:rPr>
              <a:t>		1.charte graphique…………………………………………………………………..</a:t>
            </a:r>
            <a:r>
              <a:rPr lang="fr-FR" sz="1800" dirty="0" smtClean="0">
                <a:solidFill>
                  <a:schemeClr val="bg1"/>
                </a:solidFill>
              </a:rPr>
              <a:t>13</a:t>
            </a:r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		2.Elements a conserver</a:t>
            </a:r>
            <a:r>
              <a:rPr lang="fr-FR" sz="1800" dirty="0" smtClean="0">
                <a:solidFill>
                  <a:schemeClr val="bg1"/>
                </a:solidFill>
              </a:rPr>
              <a:t>…………………………………………………………...…13</a:t>
            </a:r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		3.Zoning…………………………………………………………………………..…….</a:t>
            </a:r>
            <a:r>
              <a:rPr lang="fr-FR" sz="1800" dirty="0" smtClean="0">
                <a:solidFill>
                  <a:schemeClr val="bg1"/>
                </a:solidFill>
              </a:rPr>
              <a:t>14</a:t>
            </a:r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		4.Wireframe……………………………………………………………………………</a:t>
            </a:r>
            <a:r>
              <a:rPr lang="fr-FR" sz="1800" dirty="0" smtClean="0">
                <a:solidFill>
                  <a:schemeClr val="bg1"/>
                </a:solidFill>
              </a:rPr>
              <a:t>15/16</a:t>
            </a:r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		5.Style </a:t>
            </a:r>
            <a:r>
              <a:rPr lang="fr-FR" sz="1800" dirty="0" err="1">
                <a:solidFill>
                  <a:schemeClr val="bg1"/>
                </a:solidFill>
              </a:rPr>
              <a:t>title</a:t>
            </a:r>
            <a:r>
              <a:rPr lang="fr-FR" sz="1800" dirty="0" smtClean="0">
                <a:solidFill>
                  <a:schemeClr val="bg1"/>
                </a:solidFill>
              </a:rPr>
              <a:t>……………………………………………………………………………...</a:t>
            </a:r>
            <a:r>
              <a:rPr lang="fr-FR" dirty="0" smtClean="0">
                <a:solidFill>
                  <a:schemeClr val="bg1"/>
                </a:solidFill>
              </a:rPr>
              <a:t>17</a:t>
            </a:r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		6.Mokup</a:t>
            </a:r>
            <a:r>
              <a:rPr lang="fr-FR" sz="1800" dirty="0" smtClean="0">
                <a:solidFill>
                  <a:schemeClr val="bg1"/>
                </a:solidFill>
              </a:rPr>
              <a:t>………………………………………………………………………………...</a:t>
            </a:r>
            <a:r>
              <a:rPr lang="fr-FR" dirty="0" smtClean="0">
                <a:solidFill>
                  <a:schemeClr val="bg1"/>
                </a:solidFill>
              </a:rPr>
              <a:t>18</a:t>
            </a:r>
            <a:r>
              <a:rPr lang="fr-FR" sz="1800" dirty="0" smtClean="0">
                <a:solidFill>
                  <a:schemeClr val="bg1"/>
                </a:solidFill>
              </a:rPr>
              <a:t>/19</a:t>
            </a:r>
            <a:endParaRPr lang="fr-FR" sz="1800" dirty="0">
              <a:solidFill>
                <a:schemeClr val="bg1"/>
              </a:solidFill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68176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4828E4-7313-5F64-2274-5E5DC1C0E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685800"/>
            <a:ext cx="2345182" cy="813391"/>
          </a:xfrm>
        </p:spPr>
        <p:txBody>
          <a:bodyPr/>
          <a:lstStyle/>
          <a:p>
            <a:pPr marL="0" indent="0">
              <a:buNone/>
            </a:pPr>
            <a:r>
              <a:rPr lang="fr-FR" b="1" u="sng" dirty="0">
                <a:solidFill>
                  <a:srgbClr val="751515"/>
                </a:solidFill>
              </a:rPr>
              <a:t>Maquettage: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4C03A27-D96A-548C-36FB-4BCF8E2D50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7633" y="1848018"/>
            <a:ext cx="4985009" cy="3161963"/>
          </a:xfrm>
          <a:prstGeom prst="rect">
            <a:avLst/>
          </a:prstGeo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84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DA8A935-ECE1-FE60-4019-678005964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685801"/>
            <a:ext cx="8523583" cy="53322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u="sng" dirty="0">
                <a:solidFill>
                  <a:srgbClr val="751515"/>
                </a:solidFill>
              </a:rPr>
              <a:t>La charte graphique:</a:t>
            </a:r>
          </a:p>
          <a:p>
            <a:pPr marL="0" indent="0">
              <a:buNone/>
            </a:pPr>
            <a:r>
              <a:rPr lang="fr-FR" dirty="0"/>
              <a:t>   La palette de couleur :</a:t>
            </a:r>
          </a:p>
          <a:p>
            <a:endParaRPr lang="fr-FR" dirty="0"/>
          </a:p>
          <a:p>
            <a:endParaRPr lang="fr-FR" dirty="0"/>
          </a:p>
          <a:p>
            <a:pPr marL="0" indent="0">
              <a:buNone/>
            </a:pPr>
            <a:r>
              <a:rPr lang="fr-FR" dirty="0"/>
              <a:t>   Les effets : - agrandissement des images par clic de la souris.</a:t>
            </a:r>
          </a:p>
          <a:p>
            <a:pPr marL="0" indent="0">
              <a:buNone/>
            </a:pPr>
            <a:r>
              <a:rPr lang="fr-FR" dirty="0"/>
              <a:t>                      - Possibilité d’ajouter des commentaires</a:t>
            </a:r>
          </a:p>
          <a:p>
            <a:pPr marL="0" indent="0">
              <a:buNone/>
            </a:pPr>
            <a:r>
              <a:rPr lang="fr-FR" dirty="0"/>
              <a:t>                      - Utilisation de la police </a:t>
            </a:r>
            <a:r>
              <a:rPr lang="fr-FR" dirty="0" err="1"/>
              <a:t>brushed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			  -  Affichage d’un carrousel</a:t>
            </a:r>
          </a:p>
          <a:p>
            <a:pPr marL="0" indent="0">
              <a:buNone/>
            </a:pPr>
            <a:r>
              <a:rPr lang="fr-FR" b="1" u="sng" dirty="0">
                <a:solidFill>
                  <a:srgbClr val="751515"/>
                </a:solidFill>
              </a:rPr>
              <a:t>Eléments à conserver:</a:t>
            </a:r>
          </a:p>
          <a:p>
            <a:pPr marL="0" indent="0">
              <a:buNone/>
            </a:pPr>
            <a:r>
              <a:rPr lang="fr-FR" dirty="0"/>
              <a:t>	Le tableau de la carte de visite.</a:t>
            </a:r>
          </a:p>
          <a:p>
            <a:pPr marL="0" indent="0">
              <a:buNone/>
            </a:pPr>
            <a:r>
              <a:rPr lang="fr-FR" dirty="0"/>
              <a:t>	Le slogan : Le peintre passionné.</a:t>
            </a:r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25F0144-20A3-CC92-7FE4-2DDD63E9C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9" y="1535534"/>
            <a:ext cx="3500637" cy="81553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F99CA914-1A8C-4C5E-E0D8-5022F803FD62}"/>
              </a:ext>
            </a:extLst>
          </p:cNvPr>
          <p:cNvSpPr txBox="1"/>
          <p:nvPr/>
        </p:nvSpPr>
        <p:spPr>
          <a:xfrm>
            <a:off x="7479908" y="2100966"/>
            <a:ext cx="58782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>
                <a:solidFill>
                  <a:schemeClr val="bg1"/>
                </a:solidFill>
              </a:rPr>
              <a:t>#ceeff4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466705A-B05E-F515-1739-101FDA6762E0}"/>
              </a:ext>
            </a:extLst>
          </p:cNvPr>
          <p:cNvSpPr txBox="1"/>
          <p:nvPr/>
        </p:nvSpPr>
        <p:spPr>
          <a:xfrm>
            <a:off x="6769993" y="2100966"/>
            <a:ext cx="58782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>
                <a:solidFill>
                  <a:schemeClr val="bg1"/>
                </a:solidFill>
              </a:rPr>
              <a:t>#f59fbd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B41E3E6-C2B7-F494-5C1E-43AEE6586EE7}"/>
              </a:ext>
            </a:extLst>
          </p:cNvPr>
          <p:cNvSpPr txBox="1"/>
          <p:nvPr/>
        </p:nvSpPr>
        <p:spPr>
          <a:xfrm>
            <a:off x="6005152" y="2100966"/>
            <a:ext cx="58782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>
                <a:solidFill>
                  <a:schemeClr val="bg1"/>
                </a:solidFill>
              </a:rPr>
              <a:t>#f36d8f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907888D-D91D-EF52-40D9-2D06AD1198A9}"/>
              </a:ext>
            </a:extLst>
          </p:cNvPr>
          <p:cNvSpPr txBox="1"/>
          <p:nvPr/>
        </p:nvSpPr>
        <p:spPr>
          <a:xfrm>
            <a:off x="5294883" y="2100966"/>
            <a:ext cx="6411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/>
              <a:t>#de2e4b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502D781-8239-C6EB-BAF8-B6E39D0A4D39}"/>
              </a:ext>
            </a:extLst>
          </p:cNvPr>
          <p:cNvSpPr txBox="1"/>
          <p:nvPr/>
        </p:nvSpPr>
        <p:spPr>
          <a:xfrm>
            <a:off x="4571999" y="2100966"/>
            <a:ext cx="6408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/>
              <a:t>#650900</a:t>
            </a:r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2270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4621F259-1F04-9B5A-8812-4A8DDED1E49B}"/>
              </a:ext>
            </a:extLst>
          </p:cNvPr>
          <p:cNvSpPr txBox="1"/>
          <p:nvPr/>
        </p:nvSpPr>
        <p:spPr>
          <a:xfrm>
            <a:off x="691116" y="265814"/>
            <a:ext cx="2392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>
                <a:solidFill>
                  <a:srgbClr val="8F1919"/>
                </a:solidFill>
              </a:rPr>
              <a:t>Zoning</a:t>
            </a:r>
            <a:r>
              <a:rPr lang="fr-FR" b="1" u="sng" dirty="0">
                <a:solidFill>
                  <a:srgbClr val="8F1919"/>
                </a:solidFill>
              </a:rPr>
              <a:t>: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9F5E604-492A-EDF3-526D-8A44DE1EF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339" y="1071274"/>
            <a:ext cx="5772084" cy="3926028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FFBFA800-E64C-3C3F-131C-0BD211A75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7016" y="1071274"/>
            <a:ext cx="5751942" cy="3926028"/>
          </a:xfrm>
          <a:prstGeom prst="rect">
            <a:avLst/>
          </a:prstGeo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499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BF487348-3258-C35F-0B1E-CAFCD6147FBB}"/>
              </a:ext>
            </a:extLst>
          </p:cNvPr>
          <p:cNvSpPr txBox="1"/>
          <p:nvPr/>
        </p:nvSpPr>
        <p:spPr>
          <a:xfrm>
            <a:off x="457200" y="138223"/>
            <a:ext cx="2445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>
                <a:solidFill>
                  <a:srgbClr val="8F1919"/>
                </a:solidFill>
              </a:rPr>
              <a:t>Wireframe: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114E8BF-6FCD-B5D3-AE95-0F2BF9E81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050" y="645062"/>
            <a:ext cx="9803219" cy="5645434"/>
          </a:xfrm>
          <a:prstGeom prst="rect">
            <a:avLst/>
          </a:prstGeo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062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BF487348-3258-C35F-0B1E-CAFCD6147FBB}"/>
              </a:ext>
            </a:extLst>
          </p:cNvPr>
          <p:cNvSpPr txBox="1"/>
          <p:nvPr/>
        </p:nvSpPr>
        <p:spPr>
          <a:xfrm>
            <a:off x="457200" y="138223"/>
            <a:ext cx="2445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>
                <a:solidFill>
                  <a:srgbClr val="8F1919"/>
                </a:solidFill>
              </a:rPr>
              <a:t>Wireframe: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8D368DB-5EC4-832C-9746-3D5A7E7EC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92903"/>
            <a:ext cx="11190989" cy="5736483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187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ZoneTexte 4"/>
          <p:cNvSpPr txBox="1"/>
          <p:nvPr/>
        </p:nvSpPr>
        <p:spPr>
          <a:xfrm>
            <a:off x="435824" y="755270"/>
            <a:ext cx="5311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Sommaire: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802773" y="1384702"/>
            <a:ext cx="1029471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</a:rPr>
              <a:t>1. Analyse du besoin</a:t>
            </a:r>
            <a:r>
              <a:rPr lang="fr-FR" sz="1600" dirty="0" smtClean="0">
                <a:solidFill>
                  <a:schemeClr val="bg1"/>
                </a:solidFill>
              </a:rPr>
              <a:t>…………………………………………………………………………………………1</a:t>
            </a:r>
            <a:endParaRPr lang="fr-FR" sz="1600" dirty="0">
              <a:solidFill>
                <a:schemeClr val="bg1"/>
              </a:solidFill>
            </a:endParaRPr>
          </a:p>
          <a:p>
            <a:r>
              <a:rPr lang="fr-FR" sz="1600" dirty="0">
                <a:solidFill>
                  <a:schemeClr val="bg1"/>
                </a:solidFill>
              </a:rPr>
              <a:t>2. Spécifications fonctionnelles</a:t>
            </a:r>
            <a:r>
              <a:rPr lang="fr-FR" sz="1600" dirty="0" smtClean="0">
                <a:solidFill>
                  <a:schemeClr val="bg1"/>
                </a:solidFill>
              </a:rPr>
              <a:t>…………………………………………………...……………………….</a:t>
            </a:r>
            <a:r>
              <a:rPr lang="fr-FR" sz="1600" dirty="0">
                <a:solidFill>
                  <a:schemeClr val="bg1"/>
                </a:solidFill>
              </a:rPr>
              <a:t>7</a:t>
            </a:r>
            <a:endParaRPr lang="fr-FR" sz="1600" dirty="0">
              <a:solidFill>
                <a:schemeClr val="bg1"/>
              </a:solidFill>
            </a:endParaRPr>
          </a:p>
          <a:p>
            <a:r>
              <a:rPr lang="fr-FR" sz="1600" dirty="0">
                <a:solidFill>
                  <a:schemeClr val="bg1"/>
                </a:solidFill>
              </a:rPr>
              <a:t>3. Conception……………………………………………………………………………….………………...23</a:t>
            </a:r>
          </a:p>
          <a:p>
            <a:r>
              <a:rPr lang="fr-FR" sz="1600" dirty="0">
                <a:solidFill>
                  <a:schemeClr val="bg1"/>
                </a:solidFill>
              </a:rPr>
              <a:t>4. Outils techniques………………………………………………………………………..………….………</a:t>
            </a:r>
            <a:r>
              <a:rPr lang="fr-FR" sz="1600" dirty="0" smtClean="0">
                <a:solidFill>
                  <a:schemeClr val="bg1"/>
                </a:solidFill>
              </a:rPr>
              <a:t>24</a:t>
            </a:r>
            <a:endParaRPr lang="fr-FR" sz="1600" dirty="0">
              <a:solidFill>
                <a:schemeClr val="bg1"/>
              </a:solidFill>
            </a:endParaRPr>
          </a:p>
          <a:p>
            <a:r>
              <a:rPr lang="fr-FR" sz="1600" dirty="0">
                <a:solidFill>
                  <a:schemeClr val="bg1"/>
                </a:solidFill>
              </a:rPr>
              <a:t>5. Fonctionnalité front………………………………………………………………...……..………….……</a:t>
            </a:r>
            <a:r>
              <a:rPr lang="fr-FR" sz="1600" dirty="0" smtClean="0">
                <a:solidFill>
                  <a:schemeClr val="bg1"/>
                </a:solidFill>
              </a:rPr>
              <a:t>25</a:t>
            </a:r>
            <a:endParaRPr lang="fr-FR" sz="1600" dirty="0">
              <a:solidFill>
                <a:schemeClr val="bg1"/>
              </a:solidFill>
            </a:endParaRPr>
          </a:p>
          <a:p>
            <a:r>
              <a:rPr lang="fr-FR" sz="1600" dirty="0">
                <a:solidFill>
                  <a:schemeClr val="bg1"/>
                </a:solidFill>
              </a:rPr>
              <a:t>6. Remerciements</a:t>
            </a:r>
            <a:r>
              <a:rPr lang="fr-FR" sz="1600" dirty="0" smtClean="0">
                <a:solidFill>
                  <a:schemeClr val="bg1"/>
                </a:solidFill>
              </a:rPr>
              <a:t>……………………………………………………………………………..….…………..</a:t>
            </a:r>
            <a:r>
              <a:rPr lang="fr-FR" sz="1600" dirty="0" smtClean="0">
                <a:solidFill>
                  <a:schemeClr val="bg1"/>
                </a:solidFill>
              </a:rPr>
              <a:t>27</a:t>
            </a:r>
            <a:endParaRPr lang="fr-FR" sz="1600" dirty="0">
              <a:solidFill>
                <a:schemeClr val="bg1"/>
              </a:solidFill>
            </a:endParaRPr>
          </a:p>
          <a:p>
            <a:r>
              <a:rPr lang="fr-FR" sz="1400" dirty="0">
                <a:solidFill>
                  <a:schemeClr val="bg1"/>
                </a:solidFill>
              </a:rPr>
              <a:t>	</a:t>
            </a:r>
          </a:p>
          <a:p>
            <a:endParaRPr lang="fr-FR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838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57BA7665-741A-7068-6C9C-499DA6E224C0}"/>
              </a:ext>
            </a:extLst>
          </p:cNvPr>
          <p:cNvSpPr txBox="1"/>
          <p:nvPr/>
        </p:nvSpPr>
        <p:spPr>
          <a:xfrm>
            <a:off x="499730" y="547576"/>
            <a:ext cx="14088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>
                <a:solidFill>
                  <a:srgbClr val="8F1919"/>
                </a:solidFill>
              </a:rPr>
              <a:t>Style </a:t>
            </a:r>
            <a:r>
              <a:rPr lang="fr-FR" sz="2000" b="1" u="sng" dirty="0" err="1">
                <a:solidFill>
                  <a:srgbClr val="8F1919"/>
                </a:solidFill>
              </a:rPr>
              <a:t>Title</a:t>
            </a:r>
            <a:r>
              <a:rPr lang="fr-FR" sz="2000" b="1" u="sng" dirty="0">
                <a:solidFill>
                  <a:srgbClr val="8F1919"/>
                </a:solidFill>
              </a:rPr>
              <a:t>: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0316501-3225-594A-9B5D-54B52C36F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0428" y="1495425"/>
            <a:ext cx="6645459" cy="4415804"/>
          </a:xfrm>
          <a:prstGeom prst="rect">
            <a:avLst/>
          </a:prstGeo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6987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EA95159E-14B9-EA51-E760-8AD76EF08961}"/>
              </a:ext>
            </a:extLst>
          </p:cNvPr>
          <p:cNvSpPr txBox="1"/>
          <p:nvPr/>
        </p:nvSpPr>
        <p:spPr>
          <a:xfrm>
            <a:off x="744279" y="616688"/>
            <a:ext cx="23285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 err="1">
                <a:solidFill>
                  <a:srgbClr val="8F1919"/>
                </a:solidFill>
              </a:rPr>
              <a:t>Mockup</a:t>
            </a:r>
            <a:r>
              <a:rPr lang="fr-FR" sz="2000" b="1" u="sng" dirty="0">
                <a:solidFill>
                  <a:srgbClr val="8F1919"/>
                </a:solidFill>
              </a:rPr>
              <a:t>: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5C5AA37-CE1D-D6DB-BC20-65A55B850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519" y="515549"/>
            <a:ext cx="6733309" cy="5826902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0614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EA95159E-14B9-EA51-E760-8AD76EF08961}"/>
              </a:ext>
            </a:extLst>
          </p:cNvPr>
          <p:cNvSpPr txBox="1"/>
          <p:nvPr/>
        </p:nvSpPr>
        <p:spPr>
          <a:xfrm>
            <a:off x="744279" y="616688"/>
            <a:ext cx="23285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 err="1">
                <a:solidFill>
                  <a:srgbClr val="8F1919"/>
                </a:solidFill>
              </a:rPr>
              <a:t>Mockup</a:t>
            </a:r>
            <a:r>
              <a:rPr lang="fr-FR" sz="2000" b="1" u="sng" dirty="0">
                <a:solidFill>
                  <a:srgbClr val="8F1919"/>
                </a:solidFill>
              </a:rPr>
              <a:t>: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25F713A-2A4A-C996-EC08-FE0B3512E5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9740" y="1100795"/>
            <a:ext cx="9834426" cy="5495709"/>
          </a:xfrm>
          <a:prstGeom prst="rect">
            <a:avLst/>
          </a:prstGeo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9925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75116E3-1E11-48D0-4771-1936623D3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20</a:t>
            </a:r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7F9055F-E2C3-9997-A54A-D8E004579CC9}"/>
              </a:ext>
            </a:extLst>
          </p:cNvPr>
          <p:cNvSpPr txBox="1"/>
          <p:nvPr/>
        </p:nvSpPr>
        <p:spPr>
          <a:xfrm>
            <a:off x="480951" y="1181595"/>
            <a:ext cx="959108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</a:rPr>
              <a:t>3. Conception :</a:t>
            </a:r>
          </a:p>
          <a:p>
            <a:r>
              <a:rPr lang="fr-FR" sz="1800" dirty="0">
                <a:solidFill>
                  <a:schemeClr val="bg1"/>
                </a:solidFill>
              </a:rPr>
              <a:t>	a. MCD………………………………………………………………………..……………….</a:t>
            </a:r>
            <a:r>
              <a:rPr lang="fr-FR" sz="1800" dirty="0" smtClean="0">
                <a:solidFill>
                  <a:schemeClr val="bg1"/>
                </a:solidFill>
              </a:rPr>
              <a:t>21</a:t>
            </a:r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	b. MLD………………………………………………………………………………………….</a:t>
            </a:r>
            <a:r>
              <a:rPr lang="fr-FR" sz="1800" dirty="0" smtClean="0">
                <a:solidFill>
                  <a:schemeClr val="bg1"/>
                </a:solidFill>
              </a:rPr>
              <a:t>22</a:t>
            </a:r>
            <a:endParaRPr lang="fr-FR" sz="1800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	c. SQL…………………………………………………………………………………………..</a:t>
            </a:r>
            <a:r>
              <a:rPr lang="fr-FR" dirty="0" smtClean="0">
                <a:solidFill>
                  <a:schemeClr val="bg1"/>
                </a:solidFill>
              </a:rPr>
              <a:t>23</a:t>
            </a:r>
            <a:endParaRPr lang="fr-FR" sz="1800" dirty="0">
              <a:solidFill>
                <a:schemeClr val="bg1"/>
              </a:solidFill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00521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21</a:t>
            </a:r>
            <a:endParaRPr lang="en-US" dirty="0"/>
          </a:p>
        </p:txBody>
      </p:sp>
      <p:sp>
        <p:nvSpPr>
          <p:cNvPr id="6" name="ZoneTexte 5"/>
          <p:cNvSpPr txBox="1"/>
          <p:nvPr/>
        </p:nvSpPr>
        <p:spPr>
          <a:xfrm>
            <a:off x="1064029" y="207818"/>
            <a:ext cx="41231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MCD:</a:t>
            </a:r>
            <a:r>
              <a:rPr lang="fr-FR" dirty="0">
                <a:solidFill>
                  <a:srgbClr val="8F1919"/>
                </a:solidFill>
              </a:rPr>
              <a:t>  </a:t>
            </a:r>
            <a:r>
              <a:rPr lang="fr-FR" dirty="0">
                <a:solidFill>
                  <a:schemeClr val="bg1"/>
                </a:solidFill>
              </a:rPr>
              <a:t>(modèle conceptuel des données)représente la relation entre les bases de données.</a:t>
            </a:r>
          </a:p>
          <a:p>
            <a:endParaRPr lang="fr-FR" b="1" u="sng" dirty="0">
              <a:solidFill>
                <a:srgbClr val="8F1919"/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673" y="1639623"/>
            <a:ext cx="8087854" cy="378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490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22</a:t>
            </a:r>
            <a:endParaRPr lang="en-US" dirty="0"/>
          </a:p>
        </p:txBody>
      </p:sp>
      <p:sp>
        <p:nvSpPr>
          <p:cNvPr id="6" name="ZoneTexte 5"/>
          <p:cNvSpPr txBox="1"/>
          <p:nvPr/>
        </p:nvSpPr>
        <p:spPr>
          <a:xfrm>
            <a:off x="1064029" y="207818"/>
            <a:ext cx="41231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MLD:</a:t>
            </a:r>
            <a:r>
              <a:rPr lang="fr-FR" dirty="0">
                <a:solidFill>
                  <a:srgbClr val="8F1919"/>
                </a:solidFill>
              </a:rPr>
              <a:t>  </a:t>
            </a:r>
            <a:r>
              <a:rPr lang="fr-FR" dirty="0">
                <a:solidFill>
                  <a:schemeClr val="bg1"/>
                </a:solidFill>
              </a:rPr>
              <a:t>(modèle logique des données)</a:t>
            </a:r>
          </a:p>
          <a:p>
            <a:endParaRPr lang="fr-FR" b="1" u="sng" dirty="0">
              <a:solidFill>
                <a:srgbClr val="8F1919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604" y="1587239"/>
            <a:ext cx="8716591" cy="373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544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796EA7EB-19A8-7888-826C-42B44EF06283}"/>
              </a:ext>
            </a:extLst>
          </p:cNvPr>
          <p:cNvSpPr txBox="1"/>
          <p:nvPr/>
        </p:nvSpPr>
        <p:spPr>
          <a:xfrm>
            <a:off x="512123" y="311129"/>
            <a:ext cx="6106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SQL:</a:t>
            </a:r>
            <a:r>
              <a:rPr lang="fr-FR" dirty="0">
                <a:solidFill>
                  <a:srgbClr val="8F1919"/>
                </a:solidFill>
              </a:rPr>
              <a:t>  </a:t>
            </a:r>
            <a:r>
              <a:rPr lang="fr-FR" dirty="0">
                <a:solidFill>
                  <a:schemeClr val="bg1"/>
                </a:solidFill>
              </a:rPr>
              <a:t>(</a:t>
            </a:r>
            <a:r>
              <a:rPr lang="fr-FR" dirty="0" err="1">
                <a:solidFill>
                  <a:schemeClr val="bg1"/>
                </a:solidFill>
              </a:rPr>
              <a:t>Structured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Query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Language</a:t>
            </a:r>
            <a:r>
              <a:rPr lang="fr-FR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07D616D0-DE6D-2E44-263A-508B74719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8644" y="211862"/>
            <a:ext cx="6173061" cy="6335009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8B127FD-31F4-2A08-F75A-4AAB89A6A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9460" y="5913437"/>
            <a:ext cx="1142245" cy="669925"/>
          </a:xfrm>
        </p:spPr>
        <p:txBody>
          <a:bodyPr/>
          <a:lstStyle/>
          <a:p>
            <a:r>
              <a:rPr lang="en-US" dirty="0" smtClean="0"/>
              <a:t>23</a:t>
            </a:r>
            <a:endParaRPr lang="en-US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88994215-922B-7684-2E9E-C4B3342035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307" y="967012"/>
            <a:ext cx="5106113" cy="455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2598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6CA7CD19-5F0D-1EAD-ABBE-BB1CFE1D9594}"/>
              </a:ext>
            </a:extLst>
          </p:cNvPr>
          <p:cNvSpPr txBox="1"/>
          <p:nvPr/>
        </p:nvSpPr>
        <p:spPr>
          <a:xfrm>
            <a:off x="1284788" y="461701"/>
            <a:ext cx="102088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Outils techniques:</a:t>
            </a:r>
          </a:p>
          <a:p>
            <a:endParaRPr lang="fr-FR" b="1" u="sng" dirty="0">
              <a:solidFill>
                <a:srgbClr val="8F1919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Utilisation </a:t>
            </a:r>
            <a:r>
              <a:rPr lang="fr-FR" dirty="0" smtClean="0">
                <a:solidFill>
                  <a:schemeClr val="bg1"/>
                </a:solidFill>
              </a:rPr>
              <a:t>des </a:t>
            </a:r>
            <a:r>
              <a:rPr lang="fr-FR" dirty="0" smtClean="0">
                <a:solidFill>
                  <a:schemeClr val="bg1"/>
                </a:solidFill>
              </a:rPr>
              <a:t> langages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24</a:t>
            </a:r>
            <a:endParaRPr lang="en-US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500" y="1385031"/>
            <a:ext cx="3874624" cy="3252683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3923" y="2276475"/>
            <a:ext cx="1905000" cy="1905000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6389223" y="923366"/>
            <a:ext cx="3874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-</a:t>
            </a:r>
            <a:r>
              <a:rPr lang="fr-FR" dirty="0" smtClean="0"/>
              <a:t> </a:t>
            </a:r>
            <a:r>
              <a:rPr lang="fr-FR" dirty="0">
                <a:solidFill>
                  <a:schemeClr val="bg1"/>
                </a:solidFill>
              </a:rPr>
              <a:t>Utilisation d’un </a:t>
            </a:r>
            <a:r>
              <a:rPr lang="fr-FR" dirty="0" err="1">
                <a:solidFill>
                  <a:schemeClr val="bg1"/>
                </a:solidFill>
              </a:rPr>
              <a:t>framework</a:t>
            </a:r>
            <a:r>
              <a:rPr lang="fr-FR" dirty="0">
                <a:solidFill>
                  <a:schemeClr val="bg1"/>
                </a:solidFill>
              </a:rPr>
              <a:t> (</a:t>
            </a:r>
            <a:r>
              <a:rPr lang="fr-FR" dirty="0" err="1">
                <a:solidFill>
                  <a:schemeClr val="bg1"/>
                </a:solidFill>
              </a:rPr>
              <a:t>splide</a:t>
            </a:r>
            <a:r>
              <a:rPr lang="fr-FR" dirty="0">
                <a:solidFill>
                  <a:schemeClr val="bg1"/>
                </a:solidFill>
              </a:rPr>
              <a:t>)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82592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47A50AC8-1AD1-7E31-B9CE-943E885052FC}"/>
              </a:ext>
            </a:extLst>
          </p:cNvPr>
          <p:cNvSpPr txBox="1"/>
          <p:nvPr/>
        </p:nvSpPr>
        <p:spPr>
          <a:xfrm>
            <a:off x="960699" y="682906"/>
            <a:ext cx="98384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Fonctionnalité front:</a:t>
            </a:r>
          </a:p>
          <a:p>
            <a:endParaRPr lang="fr-FR" b="1" u="sng" dirty="0">
              <a:solidFill>
                <a:srgbClr val="8F1919"/>
              </a:solidFill>
            </a:endParaRPr>
          </a:p>
          <a:p>
            <a:r>
              <a:rPr lang="fr-FR" b="1" dirty="0">
                <a:solidFill>
                  <a:schemeClr val="bg1"/>
                </a:solidFill>
              </a:rPr>
              <a:t>Full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b="1" dirty="0">
                <a:solidFill>
                  <a:schemeClr val="bg1"/>
                </a:solidFill>
              </a:rPr>
              <a:t>screen dernière peinture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25</a:t>
            </a:r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468B739-A25F-8A87-6A47-C979C78E4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198" y="2568488"/>
            <a:ext cx="5210134" cy="2686345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C0BF0CFF-A7D7-A545-9DD4-193274CFE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2878" y="2568488"/>
            <a:ext cx="4941812" cy="2756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3259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26</a:t>
            </a:r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CA68027-9A14-4297-9F08-85F02676C9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516" y="245440"/>
            <a:ext cx="8192642" cy="281642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0F26B3D-0A88-D14F-14CD-2CD447E61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516" y="3114225"/>
            <a:ext cx="8192642" cy="371504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C01D1E82-5D4D-6A0A-775F-3447579D6F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515" y="4054540"/>
            <a:ext cx="8192643" cy="2229161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70374873-F6C2-F9D3-6263-B9F865761C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516" y="3454381"/>
            <a:ext cx="8192642" cy="60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590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1AD324E-4DC1-4716-86DC-30E711159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11396981" y="5654675"/>
            <a:ext cx="45719" cy="111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EA8EFC4-5871-35B1-32CC-2E30D0CAA191}"/>
              </a:ext>
            </a:extLst>
          </p:cNvPr>
          <p:cNvSpPr txBox="1"/>
          <p:nvPr/>
        </p:nvSpPr>
        <p:spPr>
          <a:xfrm>
            <a:off x="1145969" y="760021"/>
            <a:ext cx="988027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</a:rPr>
              <a:t>1. Analyse du besoin :</a:t>
            </a:r>
          </a:p>
          <a:p>
            <a:r>
              <a:rPr lang="fr-FR" sz="1800" dirty="0">
                <a:solidFill>
                  <a:schemeClr val="bg1"/>
                </a:solidFill>
              </a:rPr>
              <a:t>	a. Présentation de l’entreprise </a:t>
            </a:r>
            <a:r>
              <a:rPr lang="fr-FR" sz="1800" dirty="0" smtClean="0">
                <a:solidFill>
                  <a:schemeClr val="bg1"/>
                </a:solidFill>
              </a:rPr>
              <a:t>……………………………………………………………..1</a:t>
            </a:r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	b. Intervenant principaux </a:t>
            </a:r>
            <a:r>
              <a:rPr lang="fr-FR" sz="1800" dirty="0" smtClean="0">
                <a:solidFill>
                  <a:schemeClr val="bg1"/>
                </a:solidFill>
              </a:rPr>
              <a:t>…………………………………………………………………...1</a:t>
            </a:r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	c. Objectif du site </a:t>
            </a:r>
            <a:r>
              <a:rPr lang="fr-FR" sz="1800" dirty="0" smtClean="0">
                <a:solidFill>
                  <a:schemeClr val="bg1"/>
                </a:solidFill>
              </a:rPr>
              <a:t>……………………………………………………………………………..2</a:t>
            </a:r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	d. Les cibles </a:t>
            </a:r>
            <a:r>
              <a:rPr lang="fr-FR" sz="1800" dirty="0" smtClean="0">
                <a:solidFill>
                  <a:schemeClr val="bg1"/>
                </a:solidFill>
              </a:rPr>
              <a:t>……………………………………………………………………………............2</a:t>
            </a:r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	e. Le SWOT </a:t>
            </a:r>
            <a:r>
              <a:rPr lang="fr-FR" sz="1800" dirty="0" smtClean="0">
                <a:solidFill>
                  <a:schemeClr val="bg1"/>
                </a:solidFill>
              </a:rPr>
              <a:t>………………………………………………………………...…………………...3</a:t>
            </a:r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	 f. Les Besoins</a:t>
            </a:r>
            <a:r>
              <a:rPr lang="fr-FR" sz="1800" dirty="0" smtClean="0">
                <a:solidFill>
                  <a:schemeClr val="bg1"/>
                </a:solidFill>
              </a:rPr>
              <a:t>………………………………………………………………………………...…4</a:t>
            </a:r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	g. Les contraintes techniques </a:t>
            </a:r>
            <a:r>
              <a:rPr lang="fr-FR" sz="1800" dirty="0" smtClean="0">
                <a:solidFill>
                  <a:schemeClr val="bg1"/>
                </a:solidFill>
              </a:rPr>
              <a:t>………………………………………………………...…....5</a:t>
            </a:r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	h. Les contraintes légales </a:t>
            </a:r>
            <a:r>
              <a:rPr lang="fr-FR" sz="1800" dirty="0" smtClean="0">
                <a:solidFill>
                  <a:schemeClr val="bg1"/>
                </a:solidFill>
              </a:rPr>
              <a:t>……………………………………………………………………5</a:t>
            </a:r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	 i. Sites exemples</a:t>
            </a:r>
            <a:r>
              <a:rPr lang="fr-FR" sz="1800" dirty="0" smtClean="0">
                <a:solidFill>
                  <a:schemeClr val="bg1"/>
                </a:solidFill>
              </a:rPr>
              <a:t>……………………………………………………………………………….6</a:t>
            </a:r>
            <a:endParaRPr lang="fr-FR" sz="1800" dirty="0">
              <a:solidFill>
                <a:schemeClr val="bg1"/>
              </a:solidFill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75235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209249B-AB26-E703-4BF8-BDB15EA80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602" y="2003961"/>
            <a:ext cx="9053554" cy="2431473"/>
          </a:xfrm>
        </p:spPr>
        <p:txBody>
          <a:bodyPr/>
          <a:lstStyle/>
          <a:p>
            <a:pPr marL="0" indent="0">
              <a:buNone/>
            </a:pPr>
            <a:r>
              <a:rPr lang="fr-FR" b="1" u="sng" dirty="0">
                <a:solidFill>
                  <a:srgbClr val="751515"/>
                </a:solidFill>
              </a:rPr>
              <a:t>Remerciements:</a:t>
            </a:r>
          </a:p>
          <a:p>
            <a:pPr lvl="1"/>
            <a:r>
              <a:rPr lang="fr-FR" dirty="0"/>
              <a:t>A Mr. Soulier pour sa confiance et sa patience.</a:t>
            </a:r>
          </a:p>
          <a:p>
            <a:pPr lvl="1"/>
            <a:r>
              <a:rPr lang="fr-FR" dirty="0"/>
              <a:t>A l’ADRAR pour m’avoir accueillie.</a:t>
            </a:r>
          </a:p>
          <a:p>
            <a:pPr lvl="1"/>
            <a:r>
              <a:rPr lang="fr-FR" dirty="0"/>
              <a:t>A Mr Rodrigues pour avoir supporté toutes mes questions.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27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427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6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DDE59F9-2186-3922-B135-0813426D0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685800"/>
            <a:ext cx="11050587" cy="6029696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fr-FR" sz="4200" b="1" u="sng" dirty="0">
                <a:solidFill>
                  <a:srgbClr val="8F1919"/>
                </a:solidFill>
              </a:rPr>
              <a:t>Présentation de l’entreprise :</a:t>
            </a:r>
          </a:p>
          <a:p>
            <a:pPr marL="0" indent="0">
              <a:buNone/>
            </a:pPr>
            <a:r>
              <a:rPr lang="fr-FR" sz="4200" dirty="0"/>
              <a:t>	- Créé au mois d’avril 2022.</a:t>
            </a:r>
          </a:p>
          <a:p>
            <a:pPr marL="0" indent="0">
              <a:buNone/>
            </a:pPr>
            <a:r>
              <a:rPr lang="fr-FR" sz="4200" dirty="0"/>
              <a:t>	- Activité principale : la création d’œuvres artistiques.</a:t>
            </a:r>
          </a:p>
          <a:p>
            <a:pPr marL="0" indent="0">
              <a:buNone/>
            </a:pPr>
            <a:r>
              <a:rPr lang="fr-FR" sz="4200" dirty="0"/>
              <a:t>	- services et produits vendus : Des tableaux et proposition de cours de 	           	  peinture.</a:t>
            </a:r>
          </a:p>
          <a:p>
            <a:pPr marL="0" indent="0">
              <a:buNone/>
            </a:pPr>
            <a:r>
              <a:rPr lang="fr-FR" sz="4200" dirty="0"/>
              <a:t>	- 2 salariés.</a:t>
            </a:r>
          </a:p>
          <a:p>
            <a:pPr marL="0" indent="0">
              <a:buNone/>
            </a:pPr>
            <a:r>
              <a:rPr lang="fr-FR" sz="4200" dirty="0"/>
              <a:t>	- Les axes de développement : La création d’une galerie d’art.</a:t>
            </a:r>
          </a:p>
          <a:p>
            <a:pPr marL="0" indent="0">
              <a:buNone/>
            </a:pPr>
            <a:r>
              <a:rPr lang="fr-FR" sz="4200" dirty="0"/>
              <a:t>	- Concurrents : Les Associations de peintures et les autres galeries.</a:t>
            </a:r>
          </a:p>
          <a:p>
            <a:endParaRPr lang="fr-FR" sz="4200" dirty="0"/>
          </a:p>
          <a:p>
            <a:pPr marL="0" indent="0">
              <a:buNone/>
            </a:pPr>
            <a:r>
              <a:rPr lang="fr-FR" sz="4200" b="1" u="sng" dirty="0">
                <a:solidFill>
                  <a:srgbClr val="8F1919"/>
                </a:solidFill>
              </a:rPr>
              <a:t>Intervenant principaux:</a:t>
            </a:r>
          </a:p>
          <a:p>
            <a:pPr marL="0" indent="0">
              <a:buNone/>
            </a:pPr>
            <a:r>
              <a:rPr lang="fr-FR" sz="4200" dirty="0"/>
              <a:t>	Mr Patrick Souliers.</a:t>
            </a:r>
          </a:p>
          <a:p>
            <a:pPr marL="0" indent="0">
              <a:buNone/>
            </a:pPr>
            <a:r>
              <a:rPr lang="fr-FR" sz="4200" dirty="0"/>
              <a:t>	PDG</a:t>
            </a:r>
          </a:p>
          <a:p>
            <a:pPr marL="0" indent="0">
              <a:buNone/>
            </a:pPr>
            <a:r>
              <a:rPr lang="fr-FR" sz="4200" dirty="0"/>
              <a:t>	Téléphone : 06 74 07 32 67</a:t>
            </a:r>
          </a:p>
          <a:p>
            <a:pPr marL="0" indent="0">
              <a:buNone/>
            </a:pPr>
            <a:r>
              <a:rPr lang="fr-FR" sz="4200" dirty="0"/>
              <a:t>	email : lepeintrepassionne@gmail.com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062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A61551-1A6D-04D0-AAAA-66A31A17A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0"/>
            <a:ext cx="8534400" cy="3615267"/>
          </a:xfrm>
        </p:spPr>
        <p:txBody>
          <a:bodyPr/>
          <a:lstStyle/>
          <a:p>
            <a:pPr marL="0" indent="0">
              <a:buNone/>
            </a:pPr>
            <a:r>
              <a:rPr lang="fr-FR" b="1" u="sng" dirty="0">
                <a:solidFill>
                  <a:srgbClr val="8F1919"/>
                </a:solidFill>
              </a:rPr>
              <a:t>Objectif du site :</a:t>
            </a:r>
          </a:p>
          <a:p>
            <a:pPr marL="0" indent="0">
              <a:buNone/>
            </a:pPr>
            <a:r>
              <a:rPr lang="fr-FR" dirty="0"/>
              <a:t>	- Avoir une plus grande visibilité.</a:t>
            </a:r>
          </a:p>
          <a:p>
            <a:pPr marL="0" indent="0">
              <a:buNone/>
            </a:pPr>
            <a:r>
              <a:rPr lang="fr-FR" dirty="0"/>
              <a:t>	- Toucher un plus large publique.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b="1" u="sng" dirty="0">
                <a:solidFill>
                  <a:srgbClr val="751515"/>
                </a:solidFill>
              </a:rPr>
              <a:t>Les cibles :</a:t>
            </a:r>
          </a:p>
          <a:p>
            <a:pPr marL="0" indent="0">
              <a:buNone/>
            </a:pPr>
            <a:r>
              <a:rPr lang="fr-FR" dirty="0"/>
              <a:t>	- Toutes les personnes qui s’intéressent à la peinture.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12BA736-F620-4898-8F22-AB41C1171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507" y="3328058"/>
            <a:ext cx="1431356" cy="342900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5EFE073-DB3C-45A0-66C5-757EC85D4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8457" y="3328058"/>
            <a:ext cx="1431356" cy="342900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F040BB7-ACC7-0DBB-2D29-ADB52AA611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9097" y="3328058"/>
            <a:ext cx="1372518" cy="3429001"/>
          </a:xfrm>
          <a:prstGeom prst="rect">
            <a:avLst/>
          </a:prstGeo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162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908DB1-CA55-CD0D-E7F2-701CA6A9B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3F65EC15-BD93-EAD6-2E6F-108D736574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2509" y="662628"/>
            <a:ext cx="10824615" cy="5532744"/>
          </a:xfr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1589E724-FCD5-AB0E-6921-F7CA85046940}"/>
              </a:ext>
            </a:extLst>
          </p:cNvPr>
          <p:cNvSpPr txBox="1"/>
          <p:nvPr/>
        </p:nvSpPr>
        <p:spPr>
          <a:xfrm>
            <a:off x="871827" y="3990020"/>
            <a:ext cx="24657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751515"/>
                </a:solidFill>
              </a:rPr>
              <a:t>Créations de qualités.</a:t>
            </a:r>
          </a:p>
          <a:p>
            <a:endParaRPr lang="fr-FR" dirty="0">
              <a:solidFill>
                <a:srgbClr val="751515"/>
              </a:solidFill>
            </a:endParaRPr>
          </a:p>
          <a:p>
            <a:r>
              <a:rPr lang="fr-FR" dirty="0">
                <a:solidFill>
                  <a:srgbClr val="751515"/>
                </a:solidFill>
              </a:rPr>
              <a:t>Sens du relationnel.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8D2EBA3-93E8-0461-5989-2AB5BFE86279}"/>
              </a:ext>
            </a:extLst>
          </p:cNvPr>
          <p:cNvSpPr txBox="1"/>
          <p:nvPr/>
        </p:nvSpPr>
        <p:spPr>
          <a:xfrm>
            <a:off x="3430576" y="3998025"/>
            <a:ext cx="25666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751515"/>
                </a:solidFill>
              </a:rPr>
              <a:t>Manque de visibilités.</a:t>
            </a:r>
          </a:p>
          <a:p>
            <a:endParaRPr lang="fr-FR" dirty="0">
              <a:solidFill>
                <a:srgbClr val="751515"/>
              </a:solidFill>
            </a:endParaRPr>
          </a:p>
          <a:p>
            <a:r>
              <a:rPr lang="fr-FR" dirty="0">
                <a:solidFill>
                  <a:srgbClr val="751515"/>
                </a:solidFill>
              </a:rPr>
              <a:t>Un seul style de peinture.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40C6172-77A3-A4C5-0754-455797D81E38}"/>
              </a:ext>
            </a:extLst>
          </p:cNvPr>
          <p:cNvSpPr txBox="1"/>
          <p:nvPr/>
        </p:nvSpPr>
        <p:spPr>
          <a:xfrm>
            <a:off x="6358172" y="4025667"/>
            <a:ext cx="23963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751515"/>
                </a:solidFill>
              </a:rPr>
              <a:t>Région qui fait la part belle aux artistique.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6A13F609-954A-71F5-9473-8FEAB88C39F1}"/>
              </a:ext>
            </a:extLst>
          </p:cNvPr>
          <p:cNvSpPr txBox="1"/>
          <p:nvPr/>
        </p:nvSpPr>
        <p:spPr>
          <a:xfrm>
            <a:off x="9282214" y="3610169"/>
            <a:ext cx="231491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rgbClr val="751515"/>
              </a:solidFill>
            </a:endParaRPr>
          </a:p>
          <a:p>
            <a:r>
              <a:rPr lang="fr-FR" dirty="0">
                <a:solidFill>
                  <a:srgbClr val="751515"/>
                </a:solidFill>
              </a:rPr>
              <a:t>De nombreux concurrents.</a:t>
            </a:r>
          </a:p>
          <a:p>
            <a:endParaRPr lang="fr-FR" dirty="0">
              <a:solidFill>
                <a:srgbClr val="751515"/>
              </a:solidFill>
            </a:endParaRPr>
          </a:p>
          <a:p>
            <a:r>
              <a:rPr lang="fr-FR" dirty="0">
                <a:solidFill>
                  <a:srgbClr val="751515"/>
                </a:solidFill>
              </a:rPr>
              <a:t>Perte du pouvoir d’achat.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128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90736F-5B47-A1FD-002D-3878E229E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29" y="117318"/>
            <a:ext cx="8534400" cy="3615267"/>
          </a:xfrm>
        </p:spPr>
        <p:txBody>
          <a:bodyPr/>
          <a:lstStyle/>
          <a:p>
            <a:pPr marL="0" indent="0">
              <a:buNone/>
            </a:pPr>
            <a:r>
              <a:rPr lang="fr-FR" b="1" u="sng" dirty="0">
                <a:solidFill>
                  <a:srgbClr val="751515"/>
                </a:solidFill>
              </a:rPr>
              <a:t>Les besoins:</a:t>
            </a:r>
          </a:p>
          <a:p>
            <a:pPr marL="457200" lvl="1" indent="0">
              <a:buNone/>
            </a:pPr>
            <a:r>
              <a:rPr lang="fr-FR" dirty="0"/>
              <a:t>- Utilisation de Facebook pour l’instant.</a:t>
            </a:r>
          </a:p>
          <a:p>
            <a:pPr marL="457200" lvl="1" indent="0">
              <a:buNone/>
            </a:pPr>
            <a:r>
              <a:rPr lang="fr-FR" dirty="0"/>
              <a:t>- Création d’un site type galerie de 3 pages: accueil, galerie, contact. </a:t>
            </a:r>
          </a:p>
          <a:p>
            <a:pPr marL="457200" lvl="1" indent="0">
              <a:buNone/>
            </a:pPr>
            <a:r>
              <a:rPr lang="fr-FR" dirty="0"/>
              <a:t>- Sans Payments, pas de boutique.</a:t>
            </a:r>
          </a:p>
          <a:p>
            <a:pPr marL="457200" lvl="1" indent="0">
              <a:buNone/>
            </a:pPr>
            <a:r>
              <a:rPr lang="fr-FR" dirty="0"/>
              <a:t>- pas de multilingue pour le moment.</a:t>
            </a:r>
          </a:p>
          <a:p>
            <a:pPr marL="457200" lvl="1" indent="0">
              <a:buNone/>
            </a:pPr>
            <a:r>
              <a:rPr lang="fr-FR" dirty="0"/>
              <a:t>- le site doit pouvoir être utilisé sur smartphone.</a:t>
            </a:r>
          </a:p>
          <a:p>
            <a:pPr marL="457200" lvl="1" indent="0">
              <a:buNone/>
            </a:pPr>
            <a:r>
              <a:rPr lang="fr-FR" dirty="0"/>
              <a:t>- mise en place de commentaires.</a:t>
            </a:r>
          </a:p>
          <a:p>
            <a:pPr lvl="1"/>
            <a:endParaRPr lang="fr-FR" dirty="0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F2AA259E-0216-8617-6653-DCBD2A531A64}"/>
              </a:ext>
            </a:extLst>
          </p:cNvPr>
          <p:cNvGrpSpPr/>
          <p:nvPr/>
        </p:nvGrpSpPr>
        <p:grpSpPr>
          <a:xfrm>
            <a:off x="3353413" y="3871084"/>
            <a:ext cx="5383858" cy="2371106"/>
            <a:chOff x="3353413" y="3871084"/>
            <a:chExt cx="5383858" cy="2371106"/>
          </a:xfrm>
        </p:grpSpPr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22AECB13-E3F0-645F-067C-7BF9DFEC2068}"/>
                </a:ext>
              </a:extLst>
            </p:cNvPr>
            <p:cNvGrpSpPr/>
            <p:nvPr/>
          </p:nvGrpSpPr>
          <p:grpSpPr>
            <a:xfrm>
              <a:off x="3353413" y="3871084"/>
              <a:ext cx="4568641" cy="2371106"/>
              <a:chOff x="684212" y="4114800"/>
              <a:chExt cx="4568641" cy="2371106"/>
            </a:xfrm>
          </p:grpSpPr>
          <p:sp>
            <p:nvSpPr>
              <p:cNvPr id="4" name="Ellipse 3">
                <a:extLst>
                  <a:ext uri="{FF2B5EF4-FFF2-40B4-BE49-F238E27FC236}">
                    <a16:creationId xmlns:a16="http://schemas.microsoft.com/office/drawing/2014/main" id="{A04CAAF7-BCB3-E57F-F9EE-B7A82F382C87}"/>
                  </a:ext>
                </a:extLst>
              </p:cNvPr>
              <p:cNvSpPr/>
              <p:nvPr/>
            </p:nvSpPr>
            <p:spPr>
              <a:xfrm>
                <a:off x="684212" y="4114800"/>
                <a:ext cx="1572100" cy="65908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600" dirty="0">
                    <a:solidFill>
                      <a:srgbClr val="751515"/>
                    </a:solidFill>
                  </a:rPr>
                  <a:t>utilisateur</a:t>
                </a:r>
              </a:p>
            </p:txBody>
          </p:sp>
          <p:sp>
            <p:nvSpPr>
              <p:cNvPr id="7" name="Ellipse 6">
                <a:extLst>
                  <a:ext uri="{FF2B5EF4-FFF2-40B4-BE49-F238E27FC236}">
                    <a16:creationId xmlns:a16="http://schemas.microsoft.com/office/drawing/2014/main" id="{6ECCEA1E-4866-6DF3-A533-F40A9A75F3C6}"/>
                  </a:ext>
                </a:extLst>
              </p:cNvPr>
              <p:cNvSpPr/>
              <p:nvPr/>
            </p:nvSpPr>
            <p:spPr>
              <a:xfrm>
                <a:off x="3680753" y="4127665"/>
                <a:ext cx="1572100" cy="65908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FBB5C5F5-0972-9D07-F90C-0F9F98AAE31C}"/>
                  </a:ext>
                </a:extLst>
              </p:cNvPr>
              <p:cNvSpPr/>
              <p:nvPr/>
            </p:nvSpPr>
            <p:spPr>
              <a:xfrm>
                <a:off x="2036020" y="5021283"/>
                <a:ext cx="1572100" cy="65908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" name="Organigramme : Terminateur 8">
                <a:extLst>
                  <a:ext uri="{FF2B5EF4-FFF2-40B4-BE49-F238E27FC236}">
                    <a16:creationId xmlns:a16="http://schemas.microsoft.com/office/drawing/2014/main" id="{CC83AE3F-FB84-2CDC-6343-12AED17BF5CF}"/>
                  </a:ext>
                </a:extLst>
              </p:cNvPr>
              <p:cNvSpPr/>
              <p:nvPr/>
            </p:nvSpPr>
            <p:spPr>
              <a:xfrm>
                <a:off x="1876301" y="5993080"/>
                <a:ext cx="2020486" cy="492826"/>
              </a:xfrm>
              <a:prstGeom prst="flowChartTerminator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4" name="ZoneTexte 13">
                <a:extLst>
                  <a:ext uri="{FF2B5EF4-FFF2-40B4-BE49-F238E27FC236}">
                    <a16:creationId xmlns:a16="http://schemas.microsoft.com/office/drawing/2014/main" id="{5BC6BA37-D4BC-FDA3-077F-C30AF2F85E76}"/>
                  </a:ext>
                </a:extLst>
              </p:cNvPr>
              <p:cNvSpPr txBox="1"/>
              <p:nvPr/>
            </p:nvSpPr>
            <p:spPr>
              <a:xfrm>
                <a:off x="2352995" y="5241747"/>
                <a:ext cx="211380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rgbClr val="751515"/>
                    </a:solidFill>
                  </a:rPr>
                  <a:t>Site internet</a:t>
                </a:r>
              </a:p>
            </p:txBody>
          </p:sp>
          <p:sp>
            <p:nvSpPr>
              <p:cNvPr id="16" name="ZoneTexte 15">
                <a:extLst>
                  <a:ext uri="{FF2B5EF4-FFF2-40B4-BE49-F238E27FC236}">
                    <a16:creationId xmlns:a16="http://schemas.microsoft.com/office/drawing/2014/main" id="{B30C8A59-DB3D-8126-CD45-A808EFD7B80E}"/>
                  </a:ext>
                </a:extLst>
              </p:cNvPr>
              <p:cNvSpPr txBox="1"/>
              <p:nvPr/>
            </p:nvSpPr>
            <p:spPr>
              <a:xfrm>
                <a:off x="2448688" y="6088778"/>
                <a:ext cx="246413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rgbClr val="751515"/>
                    </a:solidFill>
                  </a:rPr>
                  <a:t>Découvrir</a:t>
                </a:r>
              </a:p>
            </p:txBody>
          </p:sp>
        </p:grp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59B0855F-15E4-91F6-49B0-2C3682EC5764}"/>
                </a:ext>
              </a:extLst>
            </p:cNvPr>
            <p:cNvSpPr txBox="1"/>
            <p:nvPr/>
          </p:nvSpPr>
          <p:spPr>
            <a:xfrm>
              <a:off x="6688777" y="4166306"/>
              <a:ext cx="20484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solidFill>
                    <a:srgbClr val="751515"/>
                  </a:solidFill>
                </a:rPr>
                <a:t>Tableaux</a:t>
              </a:r>
            </a:p>
          </p:txBody>
        </p:sp>
        <p:sp>
          <p:nvSpPr>
            <p:cNvPr id="11" name="Arc 10">
              <a:extLst>
                <a:ext uri="{FF2B5EF4-FFF2-40B4-BE49-F238E27FC236}">
                  <a16:creationId xmlns:a16="http://schemas.microsoft.com/office/drawing/2014/main" id="{AC1F743A-835E-2134-74F2-2C58CFFA500C}"/>
                </a:ext>
              </a:extLst>
            </p:cNvPr>
            <p:cNvSpPr/>
            <p:nvPr/>
          </p:nvSpPr>
          <p:spPr>
            <a:xfrm rot="10800000">
              <a:off x="4526952" y="4075609"/>
              <a:ext cx="2221565" cy="792000"/>
            </a:xfrm>
            <a:prstGeom prst="arc">
              <a:avLst>
                <a:gd name="adj1" fmla="val 10723134"/>
                <a:gd name="adj2" fmla="val 0"/>
              </a:avLst>
            </a:prstGeom>
            <a:ln w="1905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Triangle isocèle 16">
              <a:extLst>
                <a:ext uri="{FF2B5EF4-FFF2-40B4-BE49-F238E27FC236}">
                  <a16:creationId xmlns:a16="http://schemas.microsoft.com/office/drawing/2014/main" id="{123EE1A4-71F5-F431-94E4-63BD5EB97FAB}"/>
                </a:ext>
              </a:extLst>
            </p:cNvPr>
            <p:cNvSpPr/>
            <p:nvPr/>
          </p:nvSpPr>
          <p:spPr>
            <a:xfrm rot="1602194">
              <a:off x="6678229" y="4417814"/>
              <a:ext cx="140576" cy="151577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Arc 18">
              <a:extLst>
                <a:ext uri="{FF2B5EF4-FFF2-40B4-BE49-F238E27FC236}">
                  <a16:creationId xmlns:a16="http://schemas.microsoft.com/office/drawing/2014/main" id="{E6AC596C-2A4D-7BFE-C911-7C1016D256CB}"/>
                </a:ext>
              </a:extLst>
            </p:cNvPr>
            <p:cNvSpPr/>
            <p:nvPr/>
          </p:nvSpPr>
          <p:spPr>
            <a:xfrm rot="2982496">
              <a:off x="5238449" y="4382331"/>
              <a:ext cx="1083378" cy="1899987"/>
            </a:xfrm>
            <a:prstGeom prst="arc">
              <a:avLst/>
            </a:prstGeom>
            <a:noFill/>
            <a:ln w="2540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Triangle isocèle 19">
              <a:extLst>
                <a:ext uri="{FF2B5EF4-FFF2-40B4-BE49-F238E27FC236}">
                  <a16:creationId xmlns:a16="http://schemas.microsoft.com/office/drawing/2014/main" id="{231A63F3-7C05-DA28-D1BE-4B83DB3C1B93}"/>
                </a:ext>
              </a:extLst>
            </p:cNvPr>
            <p:cNvSpPr/>
            <p:nvPr/>
          </p:nvSpPr>
          <p:spPr>
            <a:xfrm rot="13768093">
              <a:off x="6042603" y="5697511"/>
              <a:ext cx="106791" cy="126815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321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C547E21B-BCB9-D52B-C5AB-7AC538003AD4}"/>
              </a:ext>
            </a:extLst>
          </p:cNvPr>
          <p:cNvSpPr txBox="1"/>
          <p:nvPr/>
        </p:nvSpPr>
        <p:spPr>
          <a:xfrm>
            <a:off x="1050966" y="1211743"/>
            <a:ext cx="94290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751515"/>
                </a:solidFill>
              </a:rPr>
              <a:t>Les contraintes techniques:</a:t>
            </a:r>
          </a:p>
          <a:p>
            <a:pPr lvl="1"/>
            <a:r>
              <a:rPr lang="fr-FR" dirty="0"/>
              <a:t>- Présence d’un carrousel pour visionner les tableaux.</a:t>
            </a:r>
          </a:p>
          <a:p>
            <a:pPr lvl="1"/>
            <a:r>
              <a:rPr lang="fr-FR" dirty="0"/>
              <a:t>- Développer une base de données pour les commentaires et les tableaux.</a:t>
            </a:r>
          </a:p>
          <a:p>
            <a:pPr lvl="1"/>
            <a:r>
              <a:rPr lang="fr-FR" dirty="0"/>
              <a:t>- Utilisation du HTML/CSS, JavaScript, PHP, MySQL.</a:t>
            </a:r>
          </a:p>
          <a:p>
            <a:pPr lvl="1"/>
            <a:r>
              <a:rPr lang="fr-FR" dirty="0"/>
              <a:t>- Assurer la maintenance, l’hébergement du site.</a:t>
            </a:r>
          </a:p>
          <a:p>
            <a:pPr lvl="1"/>
            <a:r>
              <a:rPr lang="fr-FR" dirty="0"/>
              <a:t>- Petite formation pour l’ajout des tableaux.</a:t>
            </a:r>
          </a:p>
          <a:p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7C6970D-45B3-E42A-42FC-07A833CD706F}"/>
              </a:ext>
            </a:extLst>
          </p:cNvPr>
          <p:cNvSpPr txBox="1"/>
          <p:nvPr/>
        </p:nvSpPr>
        <p:spPr>
          <a:xfrm>
            <a:off x="1050966" y="3614932"/>
            <a:ext cx="96190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751515"/>
                </a:solidFill>
              </a:rPr>
              <a:t>Les contraintes légales:</a:t>
            </a:r>
          </a:p>
          <a:p>
            <a:r>
              <a:rPr lang="fr-FR" dirty="0"/>
              <a:t>	- Propriétaires du site Mr Soulier.</a:t>
            </a:r>
          </a:p>
          <a:p>
            <a:r>
              <a:rPr lang="fr-FR" dirty="0"/>
              <a:t>	- Maquettage, intégrations ainsi que le code source appartiennent à Mr Pierrot.</a:t>
            </a:r>
          </a:p>
          <a:p>
            <a:r>
              <a:rPr lang="fr-FR" dirty="0"/>
              <a:t>	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676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6C74CC0-09F7-DCA3-28E2-6B6EF2A5D4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713" y="-944033"/>
            <a:ext cx="8534400" cy="3615267"/>
          </a:xfrm>
        </p:spPr>
        <p:txBody>
          <a:bodyPr/>
          <a:lstStyle/>
          <a:p>
            <a:pPr marL="0" indent="0">
              <a:buNone/>
            </a:pPr>
            <a:r>
              <a:rPr lang="fr-FR" b="1" u="sng" dirty="0">
                <a:solidFill>
                  <a:srgbClr val="751515"/>
                </a:solidFill>
              </a:rPr>
              <a:t>Site exemple: </a:t>
            </a:r>
          </a:p>
          <a:p>
            <a:pPr marL="0" indent="0">
              <a:buNone/>
            </a:pPr>
            <a:r>
              <a:rPr lang="fr-FR" dirty="0"/>
              <a:t>			    - </a:t>
            </a:r>
            <a:r>
              <a:rPr lang="fr-FR" dirty="0">
                <a:hlinkClick r:id="rId2"/>
              </a:rPr>
              <a:t>https://jcocheril.wixsite.com/jacquescocheril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			    - http://www.joannaflatau-leblog.com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0EE0126-9534-3082-E0E5-1E5692A5F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9110" y="2054121"/>
            <a:ext cx="2968536" cy="336071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34F6DB7B-F8E2-424A-A393-5A62181BC9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5164" y="2095995"/>
            <a:ext cx="3019774" cy="3360716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569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cteur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2733</TotalTime>
  <Words>735</Words>
  <Application>Microsoft Office PowerPoint</Application>
  <PresentationFormat>Grand écran</PresentationFormat>
  <Paragraphs>188</Paragraphs>
  <Slides>30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30</vt:i4>
      </vt:variant>
    </vt:vector>
  </HeadingPairs>
  <TitlesOfParts>
    <vt:vector size="35" baseType="lpstr">
      <vt:lpstr>Brushed</vt:lpstr>
      <vt:lpstr>Calibri</vt:lpstr>
      <vt:lpstr>Century Gothic</vt:lpstr>
      <vt:lpstr>Wingdings 3</vt:lpstr>
      <vt:lpstr>Secteur</vt:lpstr>
      <vt:lpstr>L’artiste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L’artiste</dc:title>
  <dc:creator>pierrot gilles</dc:creator>
  <cp:lastModifiedBy>GillesP</cp:lastModifiedBy>
  <cp:revision>51</cp:revision>
  <dcterms:created xsi:type="dcterms:W3CDTF">2022-12-23T08:07:04Z</dcterms:created>
  <dcterms:modified xsi:type="dcterms:W3CDTF">2023-04-04T09:27:59Z</dcterms:modified>
</cp:coreProperties>
</file>

<file path=docProps/thumbnail.jpeg>
</file>